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___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500A4-ACBE-4228-94BB-D4206852A5A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0" y="2259013"/>
          <a:ext cx="9067800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工作表" r:id="rId4" imgW="10874180" imgH="4175986" progId="Excel.Sheet.8">
                  <p:embed/>
                </p:oleObj>
              </mc:Choice>
              <mc:Fallback>
                <p:oleObj name="工作表" r:id="rId4" imgW="10874180" imgH="417598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59013"/>
                        <a:ext cx="9067800" cy="34861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409700" y="1173163"/>
            <a:ext cx="1143000" cy="685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任務職掌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009900" y="1173163"/>
            <a:ext cx="1143000" cy="685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工作項目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4533900" y="1173163"/>
            <a:ext cx="1143000" cy="685800"/>
          </a:xfrm>
          <a:prstGeom prst="rect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工作技能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6134100" y="1173163"/>
            <a:ext cx="1143000" cy="685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技能所需</a:t>
            </a:r>
          </a:p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cxnSp>
        <p:nvCxnSpPr>
          <p:cNvPr id="16392" name="AutoShape 7"/>
          <p:cNvCxnSpPr>
            <a:cxnSpLocks noChangeShapeType="1"/>
            <a:stCxn id="16388" idx="3"/>
            <a:endCxn id="16389" idx="1"/>
          </p:cNvCxnSpPr>
          <p:nvPr/>
        </p:nvCxnSpPr>
        <p:spPr bwMode="auto">
          <a:xfrm>
            <a:off x="2552700" y="1516063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393" name="AutoShape 8"/>
          <p:cNvCxnSpPr>
            <a:cxnSpLocks noChangeShapeType="1"/>
            <a:stCxn id="16389" idx="3"/>
            <a:endCxn id="16390" idx="1"/>
          </p:cNvCxnSpPr>
          <p:nvPr/>
        </p:nvCxnSpPr>
        <p:spPr bwMode="auto">
          <a:xfrm>
            <a:off x="4152900" y="1516063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394" name="AutoShape 9"/>
          <p:cNvCxnSpPr>
            <a:cxnSpLocks noChangeShapeType="1"/>
            <a:stCxn id="16390" idx="3"/>
            <a:endCxn id="16391" idx="1"/>
          </p:cNvCxnSpPr>
          <p:nvPr/>
        </p:nvCxnSpPr>
        <p:spPr bwMode="auto">
          <a:xfrm>
            <a:off x="5676900" y="1516063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09450" name="Rectangle 10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工作與知識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3492500" y="5929313"/>
            <a:ext cx="1809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資料來源：周龍鴻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7B64B-F558-497D-A932-0948C0B2191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22118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0" y="188913"/>
            <a:ext cx="8280400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3BA23-0280-4634-BDE5-7C21865F3C7F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1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工作與知識</a:t>
            </a:r>
          </a:p>
        </p:txBody>
      </p:sp>
      <p:pic>
        <p:nvPicPr>
          <p:cNvPr id="222212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7100" y="1314450"/>
            <a:ext cx="47847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0468" name="Text Box 4"/>
          <p:cNvSpPr txBox="1">
            <a:spLocks noChangeAspect="1" noChangeArrowheads="1"/>
          </p:cNvSpPr>
          <p:nvPr/>
        </p:nvSpPr>
        <p:spPr bwMode="auto">
          <a:xfrm>
            <a:off x="2084388" y="2022475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工作目標與流程</a:t>
            </a:r>
          </a:p>
        </p:txBody>
      </p:sp>
      <p:sp>
        <p:nvSpPr>
          <p:cNvPr id="2110469" name="Text Box 5"/>
          <p:cNvSpPr txBox="1">
            <a:spLocks noChangeArrowheads="1"/>
          </p:cNvSpPr>
          <p:nvPr/>
        </p:nvSpPr>
        <p:spPr bwMode="auto">
          <a:xfrm>
            <a:off x="4468813" y="4092575"/>
            <a:ext cx="488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習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與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創</a:t>
            </a:r>
          </a:p>
          <a:p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新</a:t>
            </a:r>
          </a:p>
        </p:txBody>
      </p:sp>
      <p:sp>
        <p:nvSpPr>
          <p:cNvPr id="2110470" name="Text Box 6"/>
          <p:cNvSpPr txBox="1">
            <a:spLocks noChangeArrowheads="1"/>
          </p:cNvSpPr>
          <p:nvPr/>
        </p:nvSpPr>
        <p:spPr bwMode="auto">
          <a:xfrm>
            <a:off x="1546225" y="3927475"/>
            <a:ext cx="488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與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員</a:t>
            </a:r>
          </a:p>
        </p:txBody>
      </p:sp>
      <p:sp>
        <p:nvSpPr>
          <p:cNvPr id="2110471" name="Text Box 7"/>
          <p:cNvSpPr txBox="1">
            <a:spLocks noChangeArrowheads="1"/>
          </p:cNvSpPr>
          <p:nvPr/>
        </p:nvSpPr>
        <p:spPr bwMode="auto">
          <a:xfrm>
            <a:off x="2713038" y="4787900"/>
            <a:ext cx="1301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2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學習流程</a:t>
            </a:r>
          </a:p>
        </p:txBody>
      </p:sp>
      <p:sp>
        <p:nvSpPr>
          <p:cNvPr id="2110472" name="Rectangle 8"/>
          <p:cNvSpPr>
            <a:spLocks noChangeArrowheads="1"/>
          </p:cNvSpPr>
          <p:nvPr/>
        </p:nvSpPr>
        <p:spPr bwMode="auto">
          <a:xfrm>
            <a:off x="3511550" y="3168650"/>
            <a:ext cx="1301750" cy="427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zh-TW" altLang="en-US" sz="22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知識流程</a:t>
            </a:r>
          </a:p>
        </p:txBody>
      </p:sp>
      <p:sp>
        <p:nvSpPr>
          <p:cNvPr id="2110473" name="Text Box 9"/>
          <p:cNvSpPr txBox="1">
            <a:spLocks noChangeArrowheads="1"/>
          </p:cNvSpPr>
          <p:nvPr/>
        </p:nvSpPr>
        <p:spPr bwMode="auto">
          <a:xfrm>
            <a:off x="1812925" y="3192463"/>
            <a:ext cx="13017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2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作業流程</a:t>
            </a:r>
          </a:p>
        </p:txBody>
      </p:sp>
      <p:sp>
        <p:nvSpPr>
          <p:cNvPr id="2110474" name="Text Box 10"/>
          <p:cNvSpPr txBox="1">
            <a:spLocks noChangeArrowheads="1"/>
          </p:cNvSpPr>
          <p:nvPr/>
        </p:nvSpPr>
        <p:spPr bwMode="auto">
          <a:xfrm>
            <a:off x="2841625" y="375285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sp>
        <p:nvSpPr>
          <p:cNvPr id="2110475" name="Text Box 11"/>
          <p:cNvSpPr txBox="1">
            <a:spLocks noChangeArrowheads="1"/>
          </p:cNvSpPr>
          <p:nvPr/>
        </p:nvSpPr>
        <p:spPr bwMode="auto">
          <a:xfrm>
            <a:off x="5786438" y="1449388"/>
            <a:ext cx="3195637" cy="47371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>
                <a:solidFill>
                  <a:schemeClr val="bg2"/>
                </a:solidFill>
              </a:rPr>
              <a:t>Varun grover &amp; Thomas H. Davenport(2001)</a:t>
            </a:r>
            <a:r>
              <a:rPr lang="zh-TW" altLang="en-US" sz="1600">
                <a:solidFill>
                  <a:schemeClr val="bg2"/>
                </a:solidFill>
              </a:rPr>
              <a:t>指出知識流程</a:t>
            </a:r>
            <a:r>
              <a:rPr lang="en-US" altLang="zh-TW" sz="1600">
                <a:solidFill>
                  <a:schemeClr val="bg2"/>
                </a:solidFill>
              </a:rPr>
              <a:t>(knowledge process)</a:t>
            </a:r>
            <a:r>
              <a:rPr lang="zh-TW" altLang="en-US" sz="1600">
                <a:solidFill>
                  <a:schemeClr val="bg2"/>
                </a:solidFill>
              </a:rPr>
              <a:t>主要包含四個次流程：</a:t>
            </a:r>
          </a:p>
          <a:p>
            <a:r>
              <a:rPr lang="en-US" altLang="zh-TW" sz="1600">
                <a:solidFill>
                  <a:schemeClr val="bg2"/>
                </a:solidFill>
              </a:rPr>
              <a:t>(1)</a:t>
            </a:r>
            <a:r>
              <a:rPr lang="zh-TW" altLang="en-US" sz="1600">
                <a:solidFill>
                  <a:schemeClr val="bg2"/>
                </a:solidFill>
              </a:rPr>
              <a:t>知識產生</a:t>
            </a:r>
            <a:r>
              <a:rPr lang="en-US" altLang="zh-TW" sz="1600">
                <a:solidFill>
                  <a:schemeClr val="bg2"/>
                </a:solidFill>
              </a:rPr>
              <a:t>(knowledge generation)</a:t>
            </a:r>
            <a:r>
              <a:rPr lang="zh-TW" altLang="en-US" sz="1600">
                <a:solidFill>
                  <a:schemeClr val="bg2"/>
                </a:solidFill>
              </a:rPr>
              <a:t>：知識產生流程指所有知識獲得或開發的流程。</a:t>
            </a:r>
            <a:r>
              <a:rPr lang="en-US" altLang="zh-TW" sz="1600">
                <a:solidFill>
                  <a:schemeClr val="bg2"/>
                </a:solidFill>
              </a:rPr>
              <a:t>(2)</a:t>
            </a:r>
            <a:r>
              <a:rPr lang="zh-TW" altLang="en-US" sz="1600">
                <a:solidFill>
                  <a:schemeClr val="bg2"/>
                </a:solidFill>
              </a:rPr>
              <a:t>知識編輯</a:t>
            </a:r>
            <a:r>
              <a:rPr lang="en-US" altLang="zh-TW" sz="1600">
                <a:solidFill>
                  <a:schemeClr val="bg2"/>
                </a:solidFill>
              </a:rPr>
              <a:t>(knowledge codification)</a:t>
            </a:r>
            <a:r>
              <a:rPr lang="zh-TW" altLang="en-US" sz="1600">
                <a:solidFill>
                  <a:schemeClr val="bg2"/>
                </a:solidFill>
              </a:rPr>
              <a:t>：知識編輯流程指知識轉換到可取得且可應用形式的過程。</a:t>
            </a:r>
          </a:p>
          <a:p>
            <a:r>
              <a:rPr lang="en-US" altLang="zh-TW" sz="1600">
                <a:solidFill>
                  <a:schemeClr val="bg2"/>
                </a:solidFill>
              </a:rPr>
              <a:t>(3)</a:t>
            </a:r>
            <a:r>
              <a:rPr lang="zh-TW" altLang="en-US" sz="1600">
                <a:solidFill>
                  <a:schemeClr val="bg2"/>
                </a:solidFill>
              </a:rPr>
              <a:t>知識移轉</a:t>
            </a:r>
            <a:r>
              <a:rPr lang="en-US" altLang="zh-TW" sz="1600">
                <a:solidFill>
                  <a:schemeClr val="bg2"/>
                </a:solidFill>
              </a:rPr>
              <a:t>(knowledge transfer)</a:t>
            </a:r>
            <a:r>
              <a:rPr lang="zh-TW" altLang="en-US" sz="1600">
                <a:solidFill>
                  <a:schemeClr val="bg2"/>
                </a:solidFill>
              </a:rPr>
              <a:t>：知識移轉指知識從產生或編輯後的形式，到實際使用，這之間的知識移動，就叫做知識移轉。</a:t>
            </a:r>
            <a:r>
              <a:rPr lang="en-US" altLang="zh-TW" sz="1600">
                <a:solidFill>
                  <a:schemeClr val="bg2"/>
                </a:solidFill>
              </a:rPr>
              <a:t>(4)</a:t>
            </a:r>
            <a:r>
              <a:rPr lang="zh-TW" altLang="en-US" sz="1600">
                <a:solidFill>
                  <a:schemeClr val="bg2"/>
                </a:solidFill>
              </a:rPr>
              <a:t>知識實現</a:t>
            </a:r>
            <a:r>
              <a:rPr lang="en-US" altLang="zh-TW" sz="1600">
                <a:solidFill>
                  <a:schemeClr val="bg2"/>
                </a:solidFill>
              </a:rPr>
              <a:t>(knowledge realization)</a:t>
            </a:r>
            <a:r>
              <a:rPr lang="zh-TW" altLang="en-US" sz="1600">
                <a:solidFill>
                  <a:schemeClr val="bg2"/>
                </a:solidFill>
              </a:rPr>
              <a:t>：知識實現指知識接受者根據組織目標，而創造價值的流程，強調知識資產及結果的衡量。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0468" grpId="0" autoUpdateAnimBg="0"/>
      <p:bldP spid="2110469" grpId="0" autoUpdateAnimBg="0"/>
      <p:bldP spid="2110470" grpId="0" autoUpdateAnimBg="0"/>
      <p:bldP spid="2110471" grpId="0" autoUpdateAnimBg="0"/>
      <p:bldP spid="2110472" grpId="0" autoUpdateAnimBg="0"/>
      <p:bldP spid="2110473" grpId="0" autoUpdateAnimBg="0"/>
      <p:bldP spid="2110474" grpId="0" autoUpdateAnimBg="0"/>
      <p:bldP spid="21104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32B84-7AE2-49C8-975A-DD3462207D9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知識的分類</a:t>
            </a:r>
          </a:p>
        </p:txBody>
      </p:sp>
      <p:sp>
        <p:nvSpPr>
          <p:cNvPr id="224260" name="Rectangle 64"/>
          <p:cNvSpPr>
            <a:spLocks noChangeArrowheads="1"/>
          </p:cNvSpPr>
          <p:nvPr/>
        </p:nvSpPr>
        <p:spPr bwMode="auto">
          <a:xfrm>
            <a:off x="685800" y="1066800"/>
            <a:ext cx="7924800" cy="5105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566988" y="1295400"/>
            <a:ext cx="5662612" cy="1204913"/>
            <a:chOff x="1617" y="816"/>
            <a:chExt cx="3567" cy="759"/>
          </a:xfrm>
        </p:grpSpPr>
        <p:sp>
          <p:nvSpPr>
            <p:cNvPr id="224311" name="Line 15"/>
            <p:cNvSpPr>
              <a:spLocks noChangeShapeType="1"/>
            </p:cNvSpPr>
            <p:nvPr/>
          </p:nvSpPr>
          <p:spPr bwMode="auto">
            <a:xfrm flipV="1">
              <a:off x="1617" y="864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2" name="Line 16"/>
            <p:cNvSpPr>
              <a:spLocks noChangeShapeType="1"/>
            </p:cNvSpPr>
            <p:nvPr/>
          </p:nvSpPr>
          <p:spPr bwMode="auto">
            <a:xfrm flipV="1">
              <a:off x="4267" y="864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3" name="Line 17"/>
            <p:cNvSpPr>
              <a:spLocks noChangeShapeType="1"/>
            </p:cNvSpPr>
            <p:nvPr/>
          </p:nvSpPr>
          <p:spPr bwMode="auto">
            <a:xfrm>
              <a:off x="2534" y="864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4" name="Line 20"/>
            <p:cNvSpPr>
              <a:spLocks noChangeShapeType="1"/>
            </p:cNvSpPr>
            <p:nvPr/>
          </p:nvSpPr>
          <p:spPr bwMode="auto">
            <a:xfrm>
              <a:off x="1811" y="1392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5" name="Line 21"/>
            <p:cNvSpPr>
              <a:spLocks noChangeShapeType="1"/>
            </p:cNvSpPr>
            <p:nvPr/>
          </p:nvSpPr>
          <p:spPr bwMode="auto">
            <a:xfrm>
              <a:off x="1940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6" name="Line 22"/>
            <p:cNvSpPr>
              <a:spLocks noChangeShapeType="1"/>
            </p:cNvSpPr>
            <p:nvPr/>
          </p:nvSpPr>
          <p:spPr bwMode="auto">
            <a:xfrm>
              <a:off x="2070" y="1200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7" name="Line 23"/>
            <p:cNvSpPr>
              <a:spLocks noChangeShapeType="1"/>
            </p:cNvSpPr>
            <p:nvPr/>
          </p:nvSpPr>
          <p:spPr bwMode="auto">
            <a:xfrm>
              <a:off x="2199" y="1104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8" name="Line 24"/>
            <p:cNvSpPr>
              <a:spLocks noChangeShapeType="1"/>
            </p:cNvSpPr>
            <p:nvPr/>
          </p:nvSpPr>
          <p:spPr bwMode="auto">
            <a:xfrm>
              <a:off x="2328" y="100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19" name="Text Box 25"/>
            <p:cNvSpPr txBox="1">
              <a:spLocks noChangeArrowheads="1"/>
            </p:cNvSpPr>
            <p:nvPr/>
          </p:nvSpPr>
          <p:spPr bwMode="auto">
            <a:xfrm>
              <a:off x="2414" y="134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生產知識</a:t>
              </a:r>
            </a:p>
          </p:txBody>
        </p:sp>
        <p:sp>
          <p:nvSpPr>
            <p:cNvPr id="224320" name="Text Box 26"/>
            <p:cNvSpPr txBox="1">
              <a:spLocks noChangeArrowheads="1"/>
            </p:cNvSpPr>
            <p:nvPr/>
          </p:nvSpPr>
          <p:spPr bwMode="auto">
            <a:xfrm>
              <a:off x="2577" y="120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行銷知識</a:t>
              </a:r>
            </a:p>
          </p:txBody>
        </p:sp>
        <p:sp>
          <p:nvSpPr>
            <p:cNvPr id="224321" name="Text Box 27"/>
            <p:cNvSpPr txBox="1">
              <a:spLocks noChangeArrowheads="1"/>
            </p:cNvSpPr>
            <p:nvPr/>
          </p:nvSpPr>
          <p:spPr bwMode="auto">
            <a:xfrm>
              <a:off x="2768" y="1104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人資知識</a:t>
              </a:r>
            </a:p>
          </p:txBody>
        </p:sp>
        <p:sp>
          <p:nvSpPr>
            <p:cNvPr id="224322" name="Text Box 28"/>
            <p:cNvSpPr txBox="1">
              <a:spLocks noChangeArrowheads="1"/>
            </p:cNvSpPr>
            <p:nvPr/>
          </p:nvSpPr>
          <p:spPr bwMode="auto">
            <a:xfrm>
              <a:off x="2781" y="1008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224323" name="Text Box 29"/>
            <p:cNvSpPr txBox="1">
              <a:spLocks noChangeArrowheads="1"/>
            </p:cNvSpPr>
            <p:nvPr/>
          </p:nvSpPr>
          <p:spPr bwMode="auto">
            <a:xfrm>
              <a:off x="3093" y="91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財務知識</a:t>
              </a:r>
            </a:p>
          </p:txBody>
        </p:sp>
        <p:sp>
          <p:nvSpPr>
            <p:cNvPr id="224324" name="Text Box 30"/>
            <p:cNvSpPr txBox="1">
              <a:spLocks noChangeArrowheads="1"/>
            </p:cNvSpPr>
            <p:nvPr/>
          </p:nvSpPr>
          <p:spPr bwMode="auto">
            <a:xfrm>
              <a:off x="3207" y="816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</a:rPr>
                <a:t>整體經營知識</a:t>
              </a:r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2590800" y="5334000"/>
            <a:ext cx="4191000" cy="762000"/>
            <a:chOff x="1632" y="3360"/>
            <a:chExt cx="2640" cy="480"/>
          </a:xfrm>
        </p:grpSpPr>
        <p:sp>
          <p:nvSpPr>
            <p:cNvPr id="224304" name="Rectangle 50"/>
            <p:cNvSpPr>
              <a:spLocks noChangeArrowheads="1"/>
            </p:cNvSpPr>
            <p:nvPr/>
          </p:nvSpPr>
          <p:spPr bwMode="auto">
            <a:xfrm>
              <a:off x="1632" y="3360"/>
              <a:ext cx="264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24305" name="Text Box 51"/>
            <p:cNvSpPr txBox="1">
              <a:spLocks noChangeArrowheads="1"/>
            </p:cNvSpPr>
            <p:nvPr/>
          </p:nvSpPr>
          <p:spPr bwMode="auto">
            <a:xfrm>
              <a:off x="1680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命題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界定</a:t>
              </a:r>
            </a:p>
          </p:txBody>
        </p:sp>
        <p:sp>
          <p:nvSpPr>
            <p:cNvPr id="224306" name="Text Box 52"/>
            <p:cNvSpPr txBox="1">
              <a:spLocks noChangeArrowheads="1"/>
            </p:cNvSpPr>
            <p:nvPr/>
          </p:nvSpPr>
          <p:spPr bwMode="auto">
            <a:xfrm>
              <a:off x="2112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224307" name="Text Box 53"/>
            <p:cNvSpPr txBox="1">
              <a:spLocks noChangeArrowheads="1"/>
            </p:cNvSpPr>
            <p:nvPr/>
          </p:nvSpPr>
          <p:spPr bwMode="auto">
            <a:xfrm>
              <a:off x="2544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研究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方法</a:t>
              </a:r>
            </a:p>
          </p:txBody>
        </p:sp>
        <p:sp>
          <p:nvSpPr>
            <p:cNvPr id="224308" name="Text Box 54"/>
            <p:cNvSpPr txBox="1">
              <a:spLocks noChangeArrowheads="1"/>
            </p:cNvSpPr>
            <p:nvPr/>
          </p:nvSpPr>
          <p:spPr bwMode="auto">
            <a:xfrm>
              <a:off x="2976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方案</a:t>
              </a:r>
            </a:p>
          </p:txBody>
        </p:sp>
        <p:sp>
          <p:nvSpPr>
            <p:cNvPr id="224309" name="Text Box 55"/>
            <p:cNvSpPr txBox="1">
              <a:spLocks noChangeArrowheads="1"/>
            </p:cNvSpPr>
            <p:nvPr/>
          </p:nvSpPr>
          <p:spPr bwMode="auto">
            <a:xfrm>
              <a:off x="3408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分析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驗證</a:t>
              </a:r>
            </a:p>
          </p:txBody>
        </p:sp>
        <p:sp>
          <p:nvSpPr>
            <p:cNvPr id="224310" name="Text Box 56"/>
            <p:cNvSpPr txBox="1">
              <a:spLocks noChangeArrowheads="1"/>
            </p:cNvSpPr>
            <p:nvPr/>
          </p:nvSpPr>
          <p:spPr bwMode="auto">
            <a:xfrm>
              <a:off x="3840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檢討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調整</a:t>
              </a: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2362200" y="2401888"/>
            <a:ext cx="5670550" cy="2703512"/>
            <a:chOff x="1488" y="1513"/>
            <a:chExt cx="3572" cy="1703"/>
          </a:xfrm>
        </p:grpSpPr>
        <p:sp>
          <p:nvSpPr>
            <p:cNvPr id="224290" name="Text Box 43"/>
            <p:cNvSpPr txBox="1">
              <a:spLocks noChangeArrowheads="1"/>
            </p:cNvSpPr>
            <p:nvPr/>
          </p:nvSpPr>
          <p:spPr bwMode="auto">
            <a:xfrm>
              <a:off x="4512" y="2736"/>
              <a:ext cx="548" cy="404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224291" name="Text Box 44"/>
            <p:cNvSpPr txBox="1">
              <a:spLocks noChangeArrowheads="1"/>
            </p:cNvSpPr>
            <p:nvPr/>
          </p:nvSpPr>
          <p:spPr bwMode="auto">
            <a:xfrm>
              <a:off x="4512" y="2208"/>
              <a:ext cx="548" cy="404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管理層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224292" name="Text Box 45"/>
            <p:cNvSpPr txBox="1">
              <a:spLocks noChangeArrowheads="1"/>
            </p:cNvSpPr>
            <p:nvPr/>
          </p:nvSpPr>
          <p:spPr bwMode="auto">
            <a:xfrm>
              <a:off x="4512" y="1632"/>
              <a:ext cx="548" cy="404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224293" name="Rectangle 10"/>
            <p:cNvSpPr>
              <a:spLocks noChangeArrowheads="1"/>
            </p:cNvSpPr>
            <p:nvPr/>
          </p:nvSpPr>
          <p:spPr bwMode="auto">
            <a:xfrm>
              <a:off x="1617" y="1513"/>
              <a:ext cx="2638" cy="170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94" name="Line 11"/>
            <p:cNvSpPr>
              <a:spLocks noChangeShapeType="1"/>
            </p:cNvSpPr>
            <p:nvPr/>
          </p:nvSpPr>
          <p:spPr bwMode="auto">
            <a:xfrm>
              <a:off x="1617" y="2081"/>
              <a:ext cx="26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295" name="Line 12"/>
            <p:cNvSpPr>
              <a:spLocks noChangeShapeType="1"/>
            </p:cNvSpPr>
            <p:nvPr/>
          </p:nvSpPr>
          <p:spPr bwMode="auto">
            <a:xfrm>
              <a:off x="1617" y="2648"/>
              <a:ext cx="26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296" name="Line 59"/>
            <p:cNvSpPr>
              <a:spLocks noChangeShapeType="1"/>
            </p:cNvSpPr>
            <p:nvPr/>
          </p:nvSpPr>
          <p:spPr bwMode="auto">
            <a:xfrm>
              <a:off x="2064" y="1536"/>
              <a:ext cx="0" cy="16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297" name="Line 60"/>
            <p:cNvSpPr>
              <a:spLocks noChangeShapeType="1"/>
            </p:cNvSpPr>
            <p:nvPr/>
          </p:nvSpPr>
          <p:spPr bwMode="auto">
            <a:xfrm>
              <a:off x="2544" y="1536"/>
              <a:ext cx="0" cy="16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298" name="Line 61"/>
            <p:cNvSpPr>
              <a:spLocks noChangeShapeType="1"/>
            </p:cNvSpPr>
            <p:nvPr/>
          </p:nvSpPr>
          <p:spPr bwMode="auto">
            <a:xfrm>
              <a:off x="2976" y="1536"/>
              <a:ext cx="0" cy="16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299" name="Line 62"/>
            <p:cNvSpPr>
              <a:spLocks noChangeShapeType="1"/>
            </p:cNvSpPr>
            <p:nvPr/>
          </p:nvSpPr>
          <p:spPr bwMode="auto">
            <a:xfrm>
              <a:off x="3408" y="1536"/>
              <a:ext cx="0" cy="16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00" name="Line 63"/>
            <p:cNvSpPr>
              <a:spLocks noChangeShapeType="1"/>
            </p:cNvSpPr>
            <p:nvPr/>
          </p:nvSpPr>
          <p:spPr bwMode="auto">
            <a:xfrm>
              <a:off x="3840" y="1536"/>
              <a:ext cx="0" cy="16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4301" name="AutoShape 48"/>
            <p:cNvSpPr>
              <a:spLocks noChangeArrowheads="1"/>
            </p:cNvSpPr>
            <p:nvPr/>
          </p:nvSpPr>
          <p:spPr bwMode="auto">
            <a:xfrm>
              <a:off x="1488" y="1728"/>
              <a:ext cx="2973" cy="192"/>
            </a:xfrm>
            <a:prstGeom prst="rightArrow">
              <a:avLst>
                <a:gd name="adj1" fmla="val 66667"/>
                <a:gd name="adj2" fmla="val 269328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2" name="AutoShape 47"/>
            <p:cNvSpPr>
              <a:spLocks noChangeArrowheads="1"/>
            </p:cNvSpPr>
            <p:nvPr/>
          </p:nvSpPr>
          <p:spPr bwMode="auto">
            <a:xfrm>
              <a:off x="1488" y="2304"/>
              <a:ext cx="2973" cy="192"/>
            </a:xfrm>
            <a:prstGeom prst="rightArrow">
              <a:avLst>
                <a:gd name="adj1" fmla="val 66667"/>
                <a:gd name="adj2" fmla="val 269328"/>
              </a:avLst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3" name="AutoShape 46"/>
            <p:cNvSpPr>
              <a:spLocks noChangeArrowheads="1"/>
            </p:cNvSpPr>
            <p:nvPr/>
          </p:nvSpPr>
          <p:spPr bwMode="auto">
            <a:xfrm>
              <a:off x="1488" y="2880"/>
              <a:ext cx="2973" cy="192"/>
            </a:xfrm>
            <a:prstGeom prst="rightArrow">
              <a:avLst>
                <a:gd name="adj1" fmla="val 66667"/>
                <a:gd name="adj2" fmla="val 269328"/>
              </a:avLst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838200" y="1143000"/>
            <a:ext cx="1371600" cy="1371600"/>
            <a:chOff x="528" y="960"/>
            <a:chExt cx="864" cy="864"/>
          </a:xfrm>
        </p:grpSpPr>
        <p:sp>
          <p:nvSpPr>
            <p:cNvPr id="224288" name="Rectangle 67"/>
            <p:cNvSpPr>
              <a:spLocks noChangeArrowheads="1"/>
            </p:cNvSpPr>
            <p:nvPr/>
          </p:nvSpPr>
          <p:spPr bwMode="auto">
            <a:xfrm>
              <a:off x="528" y="960"/>
              <a:ext cx="864" cy="864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zh-TW" altLang="en-US" sz="24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組織文化</a:t>
              </a:r>
            </a:p>
          </p:txBody>
        </p:sp>
        <p:sp>
          <p:nvSpPr>
            <p:cNvPr id="224289" name="Text Box 66"/>
            <p:cNvSpPr txBox="1">
              <a:spLocks noChangeArrowheads="1"/>
            </p:cNvSpPr>
            <p:nvPr/>
          </p:nvSpPr>
          <p:spPr bwMode="auto">
            <a:xfrm>
              <a:off x="576" y="1248"/>
              <a:ext cx="756" cy="44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rPr>
                <a:t>價值信念</a:t>
              </a:r>
            </a:p>
            <a:p>
              <a:pPr algn="ctr"/>
              <a:r>
                <a:rPr lang="zh-TW" altLang="en-US" sz="2000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rPr>
                <a:t>常規準則</a:t>
              </a:r>
            </a:p>
          </p:txBody>
        </p:sp>
      </p:grp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1371600" y="2590800"/>
            <a:ext cx="641350" cy="2470150"/>
            <a:chOff x="864" y="1632"/>
            <a:chExt cx="404" cy="1556"/>
          </a:xfrm>
        </p:grpSpPr>
        <p:sp>
          <p:nvSpPr>
            <p:cNvPr id="224285" name="Text Box 74"/>
            <p:cNvSpPr txBox="1">
              <a:spLocks noChangeArrowheads="1"/>
            </p:cNvSpPr>
            <p:nvPr/>
          </p:nvSpPr>
          <p:spPr bwMode="auto">
            <a:xfrm>
              <a:off x="864" y="1632"/>
              <a:ext cx="404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概念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224286" name="Text Box 75"/>
            <p:cNvSpPr txBox="1">
              <a:spLocks noChangeArrowheads="1"/>
            </p:cNvSpPr>
            <p:nvPr/>
          </p:nvSpPr>
          <p:spPr bwMode="auto">
            <a:xfrm>
              <a:off x="864" y="2208"/>
              <a:ext cx="404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224287" name="Text Box 76"/>
            <p:cNvSpPr txBox="1">
              <a:spLocks noChangeArrowheads="1"/>
            </p:cNvSpPr>
            <p:nvPr/>
          </p:nvSpPr>
          <p:spPr bwMode="auto">
            <a:xfrm>
              <a:off x="864" y="2784"/>
              <a:ext cx="404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操作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</p:grpSp>
      <p:grpSp>
        <p:nvGrpSpPr>
          <p:cNvPr id="7" name="Group 94"/>
          <p:cNvGrpSpPr>
            <a:grpSpLocks/>
          </p:cNvGrpSpPr>
          <p:nvPr/>
        </p:nvGrpSpPr>
        <p:grpSpPr bwMode="auto">
          <a:xfrm>
            <a:off x="2133600" y="2819400"/>
            <a:ext cx="228600" cy="1981200"/>
            <a:chOff x="1344" y="1776"/>
            <a:chExt cx="144" cy="1248"/>
          </a:xfrm>
        </p:grpSpPr>
        <p:grpSp>
          <p:nvGrpSpPr>
            <p:cNvPr id="8" name="Group 77"/>
            <p:cNvGrpSpPr>
              <a:grpSpLocks/>
            </p:cNvGrpSpPr>
            <p:nvPr/>
          </p:nvGrpSpPr>
          <p:grpSpPr bwMode="auto">
            <a:xfrm>
              <a:off x="1344" y="1776"/>
              <a:ext cx="144" cy="528"/>
              <a:chOff x="1152" y="1968"/>
              <a:chExt cx="144" cy="528"/>
            </a:xfrm>
          </p:grpSpPr>
          <p:sp>
            <p:nvSpPr>
              <p:cNvPr id="224282" name="Line 78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83" name="Line 79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84" name="Line 80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9" name="Group 81"/>
            <p:cNvGrpSpPr>
              <a:grpSpLocks/>
            </p:cNvGrpSpPr>
            <p:nvPr/>
          </p:nvGrpSpPr>
          <p:grpSpPr bwMode="auto">
            <a:xfrm>
              <a:off x="1344" y="2496"/>
              <a:ext cx="144" cy="528"/>
              <a:chOff x="1152" y="1968"/>
              <a:chExt cx="144" cy="528"/>
            </a:xfrm>
          </p:grpSpPr>
          <p:sp>
            <p:nvSpPr>
              <p:cNvPr id="224279" name="Line 82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80" name="Line 83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81" name="Line 84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8077200" y="2895600"/>
            <a:ext cx="228600" cy="1981200"/>
            <a:chOff x="5088" y="1824"/>
            <a:chExt cx="144" cy="1248"/>
          </a:xfrm>
        </p:grpSpPr>
        <p:grpSp>
          <p:nvGrpSpPr>
            <p:cNvPr id="11" name="Group 85"/>
            <p:cNvGrpSpPr>
              <a:grpSpLocks/>
            </p:cNvGrpSpPr>
            <p:nvPr/>
          </p:nvGrpSpPr>
          <p:grpSpPr bwMode="auto">
            <a:xfrm>
              <a:off x="5088" y="1824"/>
              <a:ext cx="144" cy="528"/>
              <a:chOff x="3936" y="2016"/>
              <a:chExt cx="144" cy="528"/>
            </a:xfrm>
          </p:grpSpPr>
          <p:sp>
            <p:nvSpPr>
              <p:cNvPr id="224274" name="Line 86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75" name="Line 87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76" name="Line 88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89"/>
            <p:cNvGrpSpPr>
              <a:grpSpLocks/>
            </p:cNvGrpSpPr>
            <p:nvPr/>
          </p:nvGrpSpPr>
          <p:grpSpPr bwMode="auto">
            <a:xfrm>
              <a:off x="5088" y="2544"/>
              <a:ext cx="144" cy="528"/>
              <a:chOff x="3936" y="2016"/>
              <a:chExt cx="144" cy="528"/>
            </a:xfrm>
          </p:grpSpPr>
          <p:sp>
            <p:nvSpPr>
              <p:cNvPr id="224271" name="Line 90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72" name="Line 91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4273" name="Line 92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pic>
        <p:nvPicPr>
          <p:cNvPr id="224268" name="Picture 1027" descr="j028363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037513" y="5454650"/>
            <a:ext cx="781050" cy="857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9569B-0315-4EA1-90B3-2FA14D4E1ED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25283" name="Rectangle 2"/>
          <p:cNvSpPr>
            <a:spLocks noChangeArrowheads="1"/>
          </p:cNvSpPr>
          <p:nvPr/>
        </p:nvSpPr>
        <p:spPr bwMode="auto">
          <a:xfrm>
            <a:off x="5761038" y="4873625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25284" name="Rectangle 3"/>
          <p:cNvSpPr>
            <a:spLocks noChangeArrowheads="1"/>
          </p:cNvSpPr>
          <p:nvPr/>
        </p:nvSpPr>
        <p:spPr bwMode="auto">
          <a:xfrm>
            <a:off x="685800" y="3819525"/>
            <a:ext cx="685800" cy="6858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行銷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85" name="Rectangle 4"/>
          <p:cNvSpPr>
            <a:spLocks noChangeArrowheads="1"/>
          </p:cNvSpPr>
          <p:nvPr/>
        </p:nvSpPr>
        <p:spPr bwMode="auto">
          <a:xfrm>
            <a:off x="2152650" y="5181600"/>
            <a:ext cx="685800" cy="68580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製程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86" name="Rectangle 5"/>
          <p:cNvSpPr>
            <a:spLocks noChangeArrowheads="1"/>
          </p:cNvSpPr>
          <p:nvPr/>
        </p:nvSpPr>
        <p:spPr bwMode="auto">
          <a:xfrm>
            <a:off x="2152650" y="4481513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87" name="Rectangle 6"/>
          <p:cNvSpPr>
            <a:spLocks noChangeArrowheads="1"/>
          </p:cNvSpPr>
          <p:nvPr/>
        </p:nvSpPr>
        <p:spPr bwMode="auto">
          <a:xfrm>
            <a:off x="3657600" y="4419600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88" name="Rectangle 7"/>
          <p:cNvSpPr>
            <a:spLocks noChangeArrowheads="1"/>
          </p:cNvSpPr>
          <p:nvPr/>
        </p:nvSpPr>
        <p:spPr bwMode="auto">
          <a:xfrm>
            <a:off x="6034088" y="2833688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1758216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153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日月光企業的知識示例</a:t>
            </a:r>
          </a:p>
        </p:txBody>
      </p:sp>
      <p:sp>
        <p:nvSpPr>
          <p:cNvPr id="225290" name="Rectangle 9"/>
          <p:cNvSpPr>
            <a:spLocks noChangeArrowheads="1"/>
          </p:cNvSpPr>
          <p:nvPr/>
        </p:nvSpPr>
        <p:spPr bwMode="auto">
          <a:xfrm>
            <a:off x="6034088" y="2147888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91" name="Rectangle 10"/>
          <p:cNvSpPr>
            <a:spLocks noChangeArrowheads="1"/>
          </p:cNvSpPr>
          <p:nvPr/>
        </p:nvSpPr>
        <p:spPr bwMode="auto">
          <a:xfrm>
            <a:off x="6753225" y="2833688"/>
            <a:ext cx="685800" cy="685800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製程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92" name="Rectangle 11"/>
          <p:cNvSpPr>
            <a:spLocks noChangeArrowheads="1"/>
          </p:cNvSpPr>
          <p:nvPr/>
        </p:nvSpPr>
        <p:spPr bwMode="auto">
          <a:xfrm>
            <a:off x="6753225" y="2133600"/>
            <a:ext cx="685800" cy="6858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機台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93" name="Text Box 12"/>
          <p:cNvSpPr txBox="1">
            <a:spLocks noChangeArrowheads="1"/>
          </p:cNvSpPr>
          <p:nvPr/>
        </p:nvSpPr>
        <p:spPr bwMode="auto">
          <a:xfrm>
            <a:off x="669925" y="2128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業務</a:t>
            </a:r>
          </a:p>
        </p:txBody>
      </p:sp>
      <p:sp>
        <p:nvSpPr>
          <p:cNvPr id="225294" name="Text Box 13"/>
          <p:cNvSpPr txBox="1">
            <a:spLocks noChangeArrowheads="1"/>
          </p:cNvSpPr>
          <p:nvPr/>
        </p:nvSpPr>
        <p:spPr bwMode="auto">
          <a:xfrm>
            <a:off x="2209800" y="1984375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研發</a:t>
            </a:r>
          </a:p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工程師</a:t>
            </a:r>
          </a:p>
        </p:txBody>
      </p:sp>
      <p:sp>
        <p:nvSpPr>
          <p:cNvPr id="225295" name="Text Box 14"/>
          <p:cNvSpPr txBox="1">
            <a:spLocks noChangeArrowheads="1"/>
          </p:cNvSpPr>
          <p:nvPr/>
        </p:nvSpPr>
        <p:spPr bwMode="auto">
          <a:xfrm>
            <a:off x="3657600" y="1982788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維修</a:t>
            </a:r>
          </a:p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工程師</a:t>
            </a:r>
          </a:p>
        </p:txBody>
      </p:sp>
      <p:sp>
        <p:nvSpPr>
          <p:cNvPr id="225296" name="Rectangle 15"/>
          <p:cNvSpPr>
            <a:spLocks noChangeArrowheads="1"/>
          </p:cNvSpPr>
          <p:nvPr/>
        </p:nvSpPr>
        <p:spPr bwMode="auto">
          <a:xfrm>
            <a:off x="3657600" y="3733800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25297" name="Rectangle 16"/>
          <p:cNvSpPr>
            <a:spLocks noChangeArrowheads="1"/>
          </p:cNvSpPr>
          <p:nvPr/>
        </p:nvSpPr>
        <p:spPr bwMode="auto">
          <a:xfrm>
            <a:off x="685800" y="31242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298" name="Rectangle 17"/>
          <p:cNvSpPr>
            <a:spLocks noChangeArrowheads="1"/>
          </p:cNvSpPr>
          <p:nvPr/>
        </p:nvSpPr>
        <p:spPr bwMode="auto">
          <a:xfrm>
            <a:off x="2152650" y="3781425"/>
            <a:ext cx="685800" cy="685800"/>
          </a:xfrm>
          <a:prstGeom prst="rect">
            <a:avLst/>
          </a:prstGeom>
          <a:solidFill>
            <a:srgbClr val="66FF33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品管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手法</a:t>
            </a:r>
          </a:p>
        </p:txBody>
      </p:sp>
      <p:sp>
        <p:nvSpPr>
          <p:cNvPr id="225299" name="Rectangle 18"/>
          <p:cNvSpPr>
            <a:spLocks noChangeArrowheads="1"/>
          </p:cNvSpPr>
          <p:nvPr/>
        </p:nvSpPr>
        <p:spPr bwMode="auto">
          <a:xfrm>
            <a:off x="2152650" y="3095625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  <a:endParaRPr kumimoji="0" lang="zh-TW" altLang="en-US" sz="24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5300" name="Rectangle 19"/>
          <p:cNvSpPr>
            <a:spLocks noChangeArrowheads="1"/>
          </p:cNvSpPr>
          <p:nvPr/>
        </p:nvSpPr>
        <p:spPr bwMode="auto">
          <a:xfrm>
            <a:off x="3657600" y="3095625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產品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sp>
        <p:nvSpPr>
          <p:cNvPr id="225301" name="Rectangle 20"/>
          <p:cNvSpPr>
            <a:spLocks noChangeArrowheads="1"/>
          </p:cNvSpPr>
          <p:nvPr/>
        </p:nvSpPr>
        <p:spPr bwMode="auto">
          <a:xfrm>
            <a:off x="7467600" y="2833688"/>
            <a:ext cx="685800" cy="6858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行銷</a:t>
            </a:r>
          </a:p>
          <a:p>
            <a:pPr algn="ctr"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</a:t>
            </a:r>
          </a:p>
        </p:txBody>
      </p:sp>
      <p:cxnSp>
        <p:nvCxnSpPr>
          <p:cNvPr id="225302" name="AutoShape 21"/>
          <p:cNvCxnSpPr>
            <a:cxnSpLocks noChangeShapeType="1"/>
            <a:stCxn id="225293" idx="1"/>
            <a:endCxn id="225297" idx="1"/>
          </p:cNvCxnSpPr>
          <p:nvPr/>
        </p:nvCxnSpPr>
        <p:spPr bwMode="auto">
          <a:xfrm rot="10800000" flipH="1" flipV="1">
            <a:off x="669925" y="2357438"/>
            <a:ext cx="15875" cy="1109662"/>
          </a:xfrm>
          <a:prstGeom prst="bentConnector3">
            <a:avLst>
              <a:gd name="adj1" fmla="val -14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3" name="AutoShape 22"/>
          <p:cNvCxnSpPr>
            <a:cxnSpLocks noChangeShapeType="1"/>
            <a:stCxn id="225293" idx="1"/>
            <a:endCxn id="225284" idx="1"/>
          </p:cNvCxnSpPr>
          <p:nvPr/>
        </p:nvCxnSpPr>
        <p:spPr bwMode="auto">
          <a:xfrm rot="10800000" flipH="1" flipV="1">
            <a:off x="669925" y="2357438"/>
            <a:ext cx="15875" cy="1804987"/>
          </a:xfrm>
          <a:prstGeom prst="bentConnector3">
            <a:avLst>
              <a:gd name="adj1" fmla="val -144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4" name="AutoShape 23"/>
          <p:cNvCxnSpPr>
            <a:cxnSpLocks noChangeShapeType="1"/>
            <a:stCxn id="225294" idx="1"/>
            <a:endCxn id="225299" idx="1"/>
          </p:cNvCxnSpPr>
          <p:nvPr/>
        </p:nvCxnSpPr>
        <p:spPr bwMode="auto">
          <a:xfrm rot="10800000" flipV="1">
            <a:off x="2152650" y="2395538"/>
            <a:ext cx="57150" cy="1042987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5" name="AutoShape 24"/>
          <p:cNvCxnSpPr>
            <a:cxnSpLocks noChangeShapeType="1"/>
            <a:stCxn id="225294" idx="1"/>
            <a:endCxn id="225298" idx="1"/>
          </p:cNvCxnSpPr>
          <p:nvPr/>
        </p:nvCxnSpPr>
        <p:spPr bwMode="auto">
          <a:xfrm rot="10800000" flipV="1">
            <a:off x="2152650" y="2395538"/>
            <a:ext cx="57150" cy="1728787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6" name="AutoShape 25"/>
          <p:cNvCxnSpPr>
            <a:cxnSpLocks noChangeShapeType="1"/>
            <a:stCxn id="225294" idx="1"/>
            <a:endCxn id="225286" idx="1"/>
          </p:cNvCxnSpPr>
          <p:nvPr/>
        </p:nvCxnSpPr>
        <p:spPr bwMode="auto">
          <a:xfrm rot="10800000" flipV="1">
            <a:off x="2152650" y="2395538"/>
            <a:ext cx="57150" cy="2428875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7" name="AutoShape 26"/>
          <p:cNvCxnSpPr>
            <a:cxnSpLocks noChangeShapeType="1"/>
            <a:stCxn id="225294" idx="1"/>
            <a:endCxn id="225285" idx="1"/>
          </p:cNvCxnSpPr>
          <p:nvPr/>
        </p:nvCxnSpPr>
        <p:spPr bwMode="auto">
          <a:xfrm rot="10800000" flipV="1">
            <a:off x="2152650" y="2395538"/>
            <a:ext cx="57150" cy="3128962"/>
          </a:xfrm>
          <a:prstGeom prst="bentConnector3">
            <a:avLst>
              <a:gd name="adj1" fmla="val 5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8" name="AutoShape 27"/>
          <p:cNvCxnSpPr>
            <a:cxnSpLocks noChangeShapeType="1"/>
            <a:stCxn id="225295" idx="1"/>
            <a:endCxn id="225287" idx="1"/>
          </p:cNvCxnSpPr>
          <p:nvPr/>
        </p:nvCxnSpPr>
        <p:spPr bwMode="auto">
          <a:xfrm rot="10800000" flipH="1" flipV="1">
            <a:off x="3657600" y="2393950"/>
            <a:ext cx="1588" cy="23685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25309" name="AutoShape 28"/>
          <p:cNvCxnSpPr>
            <a:cxnSpLocks noChangeShapeType="1"/>
            <a:stCxn id="225295" idx="1"/>
            <a:endCxn id="225300" idx="1"/>
          </p:cNvCxnSpPr>
          <p:nvPr/>
        </p:nvCxnSpPr>
        <p:spPr bwMode="auto">
          <a:xfrm rot="10800000" flipH="1" flipV="1">
            <a:off x="3657600" y="2393950"/>
            <a:ext cx="1588" cy="1044575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25310" name="AutoShape 29"/>
          <p:cNvSpPr>
            <a:spLocks/>
          </p:cNvSpPr>
          <p:nvPr/>
        </p:nvSpPr>
        <p:spPr bwMode="auto">
          <a:xfrm>
            <a:off x="6478588" y="4249738"/>
            <a:ext cx="457200" cy="1981200"/>
          </a:xfrm>
          <a:prstGeom prst="lef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11" name="Text Box 30"/>
          <p:cNvSpPr txBox="1">
            <a:spLocks noChangeArrowheads="1"/>
          </p:cNvSpPr>
          <p:nvPr/>
        </p:nvSpPr>
        <p:spPr bwMode="auto">
          <a:xfrm>
            <a:off x="5700713" y="4297363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知識：</a:t>
            </a:r>
          </a:p>
        </p:txBody>
      </p:sp>
      <p:sp>
        <p:nvSpPr>
          <p:cNvPr id="225312" name="Text Box 31"/>
          <p:cNvSpPr txBox="1">
            <a:spLocks noChangeArrowheads="1"/>
          </p:cNvSpPr>
          <p:nvPr/>
        </p:nvSpPr>
        <p:spPr bwMode="auto">
          <a:xfrm>
            <a:off x="6996113" y="4157663"/>
            <a:ext cx="1200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柏拉圖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魚骨圖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管制圖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層別法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5.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檢查表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6.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直方圖</a:t>
            </a:r>
          </a:p>
          <a:p>
            <a:pPr eaLnBrk="0" hangingPunct="0"/>
            <a:r>
              <a:rPr kumimoji="0" lang="en-US" altLang="zh-TW" sz="2000" b="1">
                <a:latin typeface="標楷體" pitchFamily="65" charset="-120"/>
                <a:ea typeface="標楷體" pitchFamily="65" charset="-120"/>
              </a:rPr>
              <a:t>7.</a:t>
            </a:r>
            <a:r>
              <a:rPr kumimoji="0" lang="zh-TW" altLang="en-US" sz="2000" b="1">
                <a:latin typeface="標楷體" pitchFamily="65" charset="-120"/>
                <a:ea typeface="標楷體" pitchFamily="65" charset="-120"/>
              </a:rPr>
              <a:t>散佈圖</a:t>
            </a:r>
          </a:p>
        </p:txBody>
      </p:sp>
      <p:sp>
        <p:nvSpPr>
          <p:cNvPr id="225313" name="Text Box 32"/>
          <p:cNvSpPr txBox="1">
            <a:spLocks noChangeArrowheads="1"/>
          </p:cNvSpPr>
          <p:nvPr/>
        </p:nvSpPr>
        <p:spPr bwMode="auto">
          <a:xfrm>
            <a:off x="6096000" y="1524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企業需求知識分類</a:t>
            </a:r>
          </a:p>
        </p:txBody>
      </p:sp>
      <p:sp>
        <p:nvSpPr>
          <p:cNvPr id="225314" name="Text Box 33"/>
          <p:cNvSpPr txBox="1">
            <a:spLocks noChangeArrowheads="1"/>
          </p:cNvSpPr>
          <p:nvPr/>
        </p:nvSpPr>
        <p:spPr bwMode="auto">
          <a:xfrm>
            <a:off x="7164388" y="37163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單元</a:t>
            </a:r>
          </a:p>
        </p:txBody>
      </p:sp>
      <p:cxnSp>
        <p:nvCxnSpPr>
          <p:cNvPr id="225315" name="AutoShape 34"/>
          <p:cNvCxnSpPr>
            <a:cxnSpLocks noChangeShapeType="1"/>
            <a:stCxn id="225295" idx="1"/>
            <a:endCxn id="225296" idx="1"/>
          </p:cNvCxnSpPr>
          <p:nvPr/>
        </p:nvCxnSpPr>
        <p:spPr bwMode="auto">
          <a:xfrm rot="10800000" flipH="1" flipV="1">
            <a:off x="3657600" y="2393950"/>
            <a:ext cx="1588" cy="1682750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325</Words>
  <Application>Microsoft Office PowerPoint</Application>
  <PresentationFormat>如螢幕大小 (4:3)</PresentationFormat>
  <Paragraphs>111</Paragraphs>
  <Slides>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標楷體</vt:lpstr>
      <vt:lpstr>Arial</vt:lpstr>
      <vt:lpstr>Symbol</vt:lpstr>
      <vt:lpstr>Times New Roman</vt:lpstr>
      <vt:lpstr>教學目標</vt:lpstr>
      <vt:lpstr>工作表</vt:lpstr>
      <vt:lpstr>工作與知識</vt:lpstr>
      <vt:lpstr>PowerPoint 簡報</vt:lpstr>
      <vt:lpstr>工作與知識</vt:lpstr>
      <vt:lpstr>知識的分類</vt:lpstr>
      <vt:lpstr>日月光企業的知識示例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工作與知識</dc:title>
  <dc:creator>Your User Name</dc:creator>
  <cp:lastModifiedBy>George Lee</cp:lastModifiedBy>
  <cp:revision>2</cp:revision>
  <dcterms:created xsi:type="dcterms:W3CDTF">2010-07-13T14:40:14Z</dcterms:created>
  <dcterms:modified xsi:type="dcterms:W3CDTF">2017-09-12T02:32:34Z</dcterms:modified>
</cp:coreProperties>
</file>